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59" r:id="rId5"/>
    <p:sldId id="323" r:id="rId6"/>
    <p:sldId id="310" r:id="rId7"/>
    <p:sldId id="261" r:id="rId8"/>
    <p:sldId id="311" r:id="rId9"/>
    <p:sldId id="287" r:id="rId10"/>
    <p:sldId id="312" r:id="rId11"/>
    <p:sldId id="288" r:id="rId12"/>
    <p:sldId id="289" r:id="rId13"/>
    <p:sldId id="264" r:id="rId14"/>
    <p:sldId id="313" r:id="rId15"/>
    <p:sldId id="314" r:id="rId16"/>
    <p:sldId id="265" r:id="rId17"/>
    <p:sldId id="315" r:id="rId18"/>
    <p:sldId id="316" r:id="rId19"/>
    <p:sldId id="266" r:id="rId20"/>
    <p:sldId id="317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318" r:id="rId29"/>
    <p:sldId id="274" r:id="rId30"/>
    <p:sldId id="275" r:id="rId31"/>
    <p:sldId id="319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305" r:id="rId42"/>
    <p:sldId id="306" r:id="rId43"/>
    <p:sldId id="285" r:id="rId44"/>
    <p:sldId id="321" r:id="rId45"/>
    <p:sldId id="320" r:id="rId46"/>
    <p:sldId id="322" r:id="rId47"/>
    <p:sldId id="290" r:id="rId48"/>
    <p:sldId id="292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3" r:id="rId58"/>
    <p:sldId id="304" r:id="rId59"/>
    <p:sldId id="302" r:id="rId60"/>
    <p:sldId id="307" r:id="rId61"/>
    <p:sldId id="309" r:id="rId6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wan" initials="b" lastIdx="1" clrIdx="0">
    <p:extLst>
      <p:ext uri="{19B8F6BF-5375-455C-9EA6-DF929625EA0E}">
        <p15:presenceInfo xmlns:p15="http://schemas.microsoft.com/office/powerpoint/2012/main" userId="bruce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6830" autoAdjust="0"/>
  </p:normalViewPr>
  <p:slideViewPr>
    <p:cSldViewPr snapToGrid="0">
      <p:cViewPr varScale="1">
        <p:scale>
          <a:sx n="127" d="100"/>
          <a:sy n="127" d="100"/>
        </p:scale>
        <p:origin x="112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2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桌面端</a:t>
            </a:r>
            <a:endParaRPr lang="zh-CN" altLang="zh-CN" sz="2400" dirty="0">
              <a:solidFill>
                <a:schemeClr val="tx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91-4AAD-AD78-0D81C977A30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91-4AAD-AD78-0D81C977A3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F91-4AAD-AD78-0D81C977A30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F91-4AAD-AD78-0D81C977A30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F91-4AAD-AD78-0D81C977A30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F91-4AAD-AD78-0D81C977A30B}"/>
              </c:ext>
            </c:extLst>
          </c:dPt>
          <c:cat>
            <c:strRef>
              <c:f>Sheet1!$A$2:$A$7</c:f>
              <c:strCache>
                <c:ptCount val="6"/>
                <c:pt idx="0">
                  <c:v>Chrome</c:v>
                </c:pt>
                <c:pt idx="1">
                  <c:v>IE</c:v>
                </c:pt>
                <c:pt idx="2">
                  <c:v>Firefox</c:v>
                </c:pt>
                <c:pt idx="3">
                  <c:v>Edge</c:v>
                </c:pt>
                <c:pt idx="4">
                  <c:v>Safari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58.64</c:v>
                </c:pt>
                <c:pt idx="1">
                  <c:v>18.95</c:v>
                </c:pt>
                <c:pt idx="2">
                  <c:v>11.79</c:v>
                </c:pt>
                <c:pt idx="3">
                  <c:v>5.61</c:v>
                </c:pt>
                <c:pt idx="4">
                  <c:v>3.37</c:v>
                </c:pt>
                <c:pt idx="5">
                  <c:v>1.65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73-4D8A-B058-E6DB833E58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移动端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0C-4B2B-AAE7-F4FFB0AB3DB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0C-4B2B-AAE7-F4FFB0AB3D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0C-4B2B-AAE7-F4FFB0AB3D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0C-4B2B-AAE7-F4FFB0AB3DB7}"/>
              </c:ext>
            </c:extLst>
          </c:dPt>
          <c:cat>
            <c:strRef>
              <c:f>Sheet1!$A$2:$A$5</c:f>
              <c:strCache>
                <c:ptCount val="4"/>
                <c:pt idx="0">
                  <c:v>Android 5.0+</c:v>
                </c:pt>
                <c:pt idx="1">
                  <c:v>Android Earlier</c:v>
                </c:pt>
                <c:pt idx="2">
                  <c:v>IOS 9.0+</c:v>
                </c:pt>
                <c:pt idx="3">
                  <c:v>IOS Earlier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46.2</c:v>
                </c:pt>
                <c:pt idx="1">
                  <c:v>23.1</c:v>
                </c:pt>
                <c:pt idx="2">
                  <c:v>28.5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5F-436A-B17E-B74FF8649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3827108774940928E-2"/>
          <c:y val="0.79199415085694247"/>
          <c:w val="0.91617289122505907"/>
          <c:h val="0.182796307232194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39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0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92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85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6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77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60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2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18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19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32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10A411B-E699-4CF8-B562-D8655FFF2D93}" type="datetimeFigureOut">
              <a:rPr lang="zh-CN" altLang="en-US" smtClean="0"/>
              <a:pPr/>
              <a:t>2017/6/21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BB181EC3-B970-42DE-ABA0-8C291F17E79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22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hyperlink" Target="http://speed.qq.com/act/a201609083droom/room.html?happy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hyperlink" Target="http://tgideas.qq.com/2016/threejs/demo/loader-doubleside.html" TargetMode="Externa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canvas.com/editor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18.png"/><Relationship Id="rId5" Type="http://schemas.openxmlformats.org/officeDocument/2006/relationships/hyperlink" Target="http://tgideas.qq.com/2016/threejs/demo/loader-doubleside.html" TargetMode="Externa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wanbo/p/6869175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nblogs.com/wanbo/p/5763932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WebGL-</a:t>
            </a:r>
            <a:r>
              <a:rPr lang="zh-CN" altLang="en-US" sz="4000" dirty="0"/>
              <a:t>开启新的篇章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602040"/>
            <a:ext cx="9144000" cy="462887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WebGL&amp;Three.js</a:t>
            </a:r>
            <a:r>
              <a:rPr lang="zh-CN" altLang="en-US" sz="1800" dirty="0" smtClean="0"/>
              <a:t>的</a:t>
            </a:r>
            <a:r>
              <a:rPr lang="zh-CN" altLang="en-US" sz="1800" dirty="0" smtClean="0"/>
              <a:t>探</a:t>
            </a:r>
            <a:r>
              <a:rPr lang="zh-CN" altLang="en-US" sz="1800" dirty="0"/>
              <a:t>索之旅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58189" y="5114956"/>
            <a:ext cx="9144000" cy="462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万波</a:t>
            </a:r>
          </a:p>
        </p:txBody>
      </p:sp>
    </p:spTree>
    <p:extLst>
      <p:ext uri="{BB962C8B-B14F-4D97-AF65-F5344CB8AC3E}">
        <p14:creationId xmlns:p14="http://schemas.microsoft.com/office/powerpoint/2010/main" val="173029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3923" y="2605654"/>
            <a:ext cx="6368724" cy="1509145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/>
              <a:t>沉浸式网站体验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02421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e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08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WebGL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能做什么？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217484" y="2072410"/>
            <a:ext cx="6350924" cy="3791844"/>
          </a:xfrm>
        </p:spPr>
        <p:txBody>
          <a:bodyPr>
            <a:normAutofit/>
          </a:bodyPr>
          <a:lstStyle/>
          <a:p>
            <a:pPr marL="514326" indent="-514326">
              <a:buAutoNum type="circleNumDbPlain"/>
            </a:pPr>
            <a:r>
              <a:rPr lang="zh-CN" altLang="en-US" dirty="0" smtClean="0"/>
              <a:t>产品展示 </a:t>
            </a:r>
            <a:endParaRPr lang="en-US" altLang="zh-CN" dirty="0" smtClean="0"/>
          </a:p>
          <a:p>
            <a:pPr marL="514326" indent="-514326">
              <a:buAutoNum type="circleNumDbPlain"/>
            </a:pPr>
            <a:r>
              <a:rPr lang="zh-CN" altLang="en-US" dirty="0" smtClean="0"/>
              <a:t>品牌及营销类网站</a:t>
            </a:r>
            <a:endParaRPr lang="en-US" altLang="zh-CN" dirty="0" smtClean="0"/>
          </a:p>
          <a:p>
            <a:pPr marL="514326" indent="-514326">
              <a:buAutoNum type="circleNumDbPlain"/>
            </a:pPr>
            <a:r>
              <a:rPr lang="zh-CN" altLang="en-US" dirty="0" smtClean="0"/>
              <a:t>应用   </a:t>
            </a:r>
            <a:r>
              <a:rPr lang="zh-CN" altLang="en-US" sz="1800" dirty="0"/>
              <a:t>比如：衣服搭配、虚拟装修</a:t>
            </a:r>
            <a:endParaRPr lang="en-US" altLang="zh-CN" sz="1800" dirty="0"/>
          </a:p>
          <a:p>
            <a:pPr marL="514326" indent="-514326">
              <a:buAutoNum type="circleNumDbPlain"/>
            </a:pPr>
            <a:r>
              <a:rPr lang="zh-CN" altLang="en-US" dirty="0" smtClean="0"/>
              <a:t>游戏</a:t>
            </a:r>
            <a:endParaRPr lang="en-US" altLang="zh-CN" dirty="0" smtClean="0"/>
          </a:p>
          <a:p>
            <a:pPr marL="514326" indent="-514326">
              <a:buAutoNum type="circleNumDbPlain"/>
            </a:pPr>
            <a:r>
              <a:rPr lang="en-US" altLang="zh-CN" dirty="0" err="1" smtClean="0"/>
              <a:t>webVR</a:t>
            </a:r>
            <a:r>
              <a:rPr lang="en-US" altLang="zh-CN" dirty="0" smtClean="0"/>
              <a:t> / </a:t>
            </a:r>
            <a:r>
              <a:rPr lang="en-US" altLang="zh-CN" dirty="0" err="1" smtClean="0"/>
              <a:t>webAR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……</a:t>
            </a:r>
          </a:p>
          <a:p>
            <a:pPr marL="514326" indent="-514326">
              <a:buAutoNum type="circleNumDbPlain" startAt="3"/>
            </a:pPr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3558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8785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/>
              <a:t>时机是否成熟了？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91328" y="2556019"/>
            <a:ext cx="462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现在在项目中使用</a:t>
            </a:r>
            <a:r>
              <a:rPr lang="en-US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WebGL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endParaRPr lang="zh-CN" altLang="en-US" sz="8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372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299258" y="2867944"/>
            <a:ext cx="9144000" cy="906366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</a:rPr>
              <a:t>WebGL</a:t>
            </a:r>
            <a:r>
              <a:rPr lang="zh-CN" altLang="en-US" sz="4000" dirty="0">
                <a:latin typeface="Arial" panose="020B0604020202020204" pitchFamily="34" charset="0"/>
                <a:ea typeface="微软雅黑" panose="020B0503020204020204" pitchFamily="34" charset="-122"/>
              </a:rPr>
              <a:t>项目</a:t>
            </a:r>
            <a:r>
              <a:rPr lang="zh-CN" altLang="en-US" sz="4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开发成本</a:t>
            </a:r>
            <a:r>
              <a:rPr lang="zh-CN" altLang="en-US" sz="4000" dirty="0">
                <a:latin typeface="Arial" panose="020B0604020202020204" pitchFamily="34" charset="0"/>
                <a:ea typeface="微软雅黑" panose="020B0503020204020204" pitchFamily="34" charset="-122"/>
              </a:rPr>
              <a:t>很高吗？</a:t>
            </a:r>
            <a:endParaRPr lang="en-US" altLang="zh-CN" sz="4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570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room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3" y="581892"/>
            <a:ext cx="9124048" cy="57025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55060" y="6359238"/>
            <a:ext cx="4310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hlinkClick r:id="rId5"/>
              </a:rPr>
              <a:t>网站地址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9380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WebGL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的可行性分析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279695" y="2161462"/>
            <a:ext cx="3996044" cy="986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QQ</a:t>
            </a:r>
            <a:r>
              <a:rPr lang="zh-CN" altLang="en-US" sz="2000" dirty="0"/>
              <a:t>飞车版本专题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类型：常规</a:t>
            </a:r>
            <a:r>
              <a:rPr lang="en-US" altLang="zh-CN" sz="2000" dirty="0"/>
              <a:t>3D</a:t>
            </a:r>
            <a:r>
              <a:rPr lang="zh-CN" altLang="en-US" sz="2000" dirty="0"/>
              <a:t>网站需求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095769" y="1227924"/>
            <a:ext cx="9144000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WebGL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项目</a:t>
            </a:r>
            <a:r>
              <a:rPr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开发成本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很高吗？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9668"/>
              </p:ext>
            </p:extLst>
          </p:nvPr>
        </p:nvGraphicFramePr>
        <p:xfrm>
          <a:off x="2924569" y="3297820"/>
          <a:ext cx="3440741" cy="1221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659">
                  <a:extLst>
                    <a:ext uri="{9D8B030D-6E8A-4147-A177-3AD203B41FA5}">
                      <a16:colId xmlns:a16="http://schemas.microsoft.com/office/drawing/2014/main" val="89476321"/>
                    </a:ext>
                  </a:extLst>
                </a:gridCol>
                <a:gridCol w="1763082">
                  <a:extLst>
                    <a:ext uri="{9D8B030D-6E8A-4147-A177-3AD203B41FA5}">
                      <a16:colId xmlns:a16="http://schemas.microsoft.com/office/drawing/2014/main" val="4219629832"/>
                    </a:ext>
                  </a:extLst>
                </a:gridCol>
              </a:tblGrid>
              <a:tr h="40597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开发时长</a:t>
                      </a:r>
                      <a:endParaRPr lang="en-US" altLang="zh-CN" sz="20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27722"/>
                  </a:ext>
                </a:extLst>
              </a:tr>
              <a:tr h="4077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2D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网站</a:t>
                      </a:r>
                      <a:endParaRPr lang="zh-CN" altLang="en-US" sz="19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20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896913"/>
                  </a:ext>
                </a:extLst>
              </a:tr>
              <a:tr h="4077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网站</a:t>
                      </a:r>
                      <a:endParaRPr lang="zh-CN" altLang="en-US" sz="19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2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天</a:t>
                      </a:r>
                      <a:endParaRPr lang="en-US" altLang="zh-CN" sz="2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182771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2541805" y="5262489"/>
            <a:ext cx="3922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大约为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2D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网站 </a:t>
            </a:r>
            <a:r>
              <a:rPr lang="en-US" altLang="zh-CN" sz="3200" dirty="0">
                <a:solidFill>
                  <a:srgbClr val="BB1F1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BB1F1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倍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139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299258" y="2867944"/>
            <a:ext cx="9144000" cy="906366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</a:rPr>
              <a:t>WebGL</a:t>
            </a:r>
            <a:r>
              <a:rPr lang="zh-CN" altLang="en-US" sz="4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性能</a:t>
            </a:r>
            <a:r>
              <a:rPr lang="zh-CN" altLang="en-US" sz="4000" dirty="0">
                <a:latin typeface="Arial" panose="020B0604020202020204" pitchFamily="34" charset="0"/>
                <a:ea typeface="微软雅黑" panose="020B0503020204020204" pitchFamily="34" charset="-122"/>
              </a:rPr>
              <a:t>如何？</a:t>
            </a:r>
            <a:endParaRPr lang="en-US" altLang="zh-CN" sz="4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219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WebGL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的可行性分析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06674" y="4374718"/>
            <a:ext cx="438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移动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端需</a:t>
            </a: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要降低画质。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497929"/>
              </p:ext>
            </p:extLst>
          </p:nvPr>
        </p:nvGraphicFramePr>
        <p:xfrm>
          <a:off x="2415416" y="1926543"/>
          <a:ext cx="4313168" cy="244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470">
                  <a:extLst>
                    <a:ext uri="{9D8B030D-6E8A-4147-A177-3AD203B41FA5}">
                      <a16:colId xmlns:a16="http://schemas.microsoft.com/office/drawing/2014/main" val="3607882760"/>
                    </a:ext>
                  </a:extLst>
                </a:gridCol>
                <a:gridCol w="2171698">
                  <a:extLst>
                    <a:ext uri="{9D8B030D-6E8A-4147-A177-3AD203B41FA5}">
                      <a16:colId xmlns:a16="http://schemas.microsoft.com/office/drawing/2014/main" val="2329643992"/>
                    </a:ext>
                  </a:extLst>
                </a:gridCol>
              </a:tblGrid>
              <a:tr h="3962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移动端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29379"/>
                  </a:ext>
                </a:extLst>
              </a:tr>
              <a:tr h="4103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测试设备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kirin935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386486"/>
                  </a:ext>
                </a:extLst>
              </a:tr>
              <a:tr h="4103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模型面数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443901"/>
                  </a:ext>
                </a:extLst>
              </a:tr>
              <a:tr h="4103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灯光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42384"/>
                  </a:ext>
                </a:extLst>
              </a:tr>
              <a:tr h="4103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开启阴影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是</a:t>
                      </a:r>
                      <a:endParaRPr lang="en-US" altLang="zh-CN" sz="20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47283"/>
                  </a:ext>
                </a:extLst>
              </a:tr>
              <a:tr h="4103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FPS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35</a:t>
                      </a:r>
                      <a:endParaRPr lang="zh-CN" altLang="en-US" sz="20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453380"/>
                  </a:ext>
                </a:extLst>
              </a:tr>
            </a:tbl>
          </a:graphicData>
        </a:graphic>
      </p:graphicFrame>
      <p:sp>
        <p:nvSpPr>
          <p:cNvPr id="8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740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WebGL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的可行性分析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76811" y="4345889"/>
            <a:ext cx="3262432" cy="5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桌面端</a:t>
            </a: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表现十分优异。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392268"/>
              </p:ext>
            </p:extLst>
          </p:nvPr>
        </p:nvGraphicFramePr>
        <p:xfrm>
          <a:off x="2465735" y="1862285"/>
          <a:ext cx="4212530" cy="2483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65">
                  <a:extLst>
                    <a:ext uri="{9D8B030D-6E8A-4147-A177-3AD203B41FA5}">
                      <a16:colId xmlns:a16="http://schemas.microsoft.com/office/drawing/2014/main" val="3607882760"/>
                    </a:ext>
                  </a:extLst>
                </a:gridCol>
                <a:gridCol w="2106265">
                  <a:extLst>
                    <a:ext uri="{9D8B030D-6E8A-4147-A177-3AD203B41FA5}">
                      <a16:colId xmlns:a16="http://schemas.microsoft.com/office/drawing/2014/main" val="2329643992"/>
                    </a:ext>
                  </a:extLst>
                </a:gridCol>
              </a:tblGrid>
              <a:tr h="4068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1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桌面端</a:t>
                      </a:r>
                      <a:endParaRPr lang="en-US" altLang="zh-CN" sz="21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3894" marR="93894" marT="46947" marB="46947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29379"/>
                  </a:ext>
                </a:extLst>
              </a:tr>
              <a:tr h="4086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测试设备</a:t>
                      </a:r>
                      <a:endParaRPr lang="zh-CN" altLang="en-US" sz="21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i7 GTX960</a:t>
                      </a:r>
                      <a:endParaRPr lang="zh-CN" altLang="en-US" sz="21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3341386486"/>
                  </a:ext>
                </a:extLst>
              </a:tr>
              <a:tr h="4086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模型面数</a:t>
                      </a:r>
                      <a:endParaRPr lang="zh-CN" altLang="en-US" sz="21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10W</a:t>
                      </a: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4193443901"/>
                  </a:ext>
                </a:extLst>
              </a:tr>
              <a:tr h="4086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灯光</a:t>
                      </a:r>
                      <a:endParaRPr lang="zh-CN" altLang="en-US" sz="21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1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2373542384"/>
                  </a:ext>
                </a:extLst>
              </a:tr>
              <a:tr h="4086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开启阴影</a:t>
                      </a:r>
                      <a:endParaRPr lang="zh-CN" altLang="en-US" sz="21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1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是</a:t>
                      </a:r>
                      <a:endParaRPr lang="en-US" altLang="zh-CN" sz="21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2034447283"/>
                  </a:ext>
                </a:extLst>
              </a:tr>
              <a:tr h="4086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FPS</a:t>
                      </a:r>
                      <a:endParaRPr lang="zh-CN" altLang="en-US" sz="21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60+</a:t>
                      </a:r>
                      <a:endParaRPr lang="zh-CN" altLang="en-US" sz="21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686453380"/>
                  </a:ext>
                </a:extLst>
              </a:tr>
            </a:tbl>
          </a:graphicData>
        </a:graphic>
      </p:graphicFrame>
      <p:sp>
        <p:nvSpPr>
          <p:cNvPr id="8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87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968" y="1963947"/>
            <a:ext cx="1342857" cy="412380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455824" y="245001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学习各类三维软件</a:t>
            </a:r>
          </a:p>
        </p:txBody>
      </p:sp>
      <p:sp>
        <p:nvSpPr>
          <p:cNvPr id="19" name="矩形 18"/>
          <p:cNvSpPr/>
          <p:nvPr/>
        </p:nvSpPr>
        <p:spPr>
          <a:xfrm>
            <a:off x="2455823" y="3522243"/>
            <a:ext cx="1608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学习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three.js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55824" y="4011128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学习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webGL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55824" y="4635819"/>
            <a:ext cx="4540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QQ</a:t>
            </a: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飞车、龙之谷等网站及</a:t>
            </a:r>
            <a:r>
              <a:rPr lang="en-US" altLang="zh-CN" sz="20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WebVR</a:t>
            </a: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应用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双括号 23"/>
          <p:cNvSpPr/>
          <p:nvPr/>
        </p:nvSpPr>
        <p:spPr>
          <a:xfrm>
            <a:off x="1209696" y="1070582"/>
            <a:ext cx="6612580" cy="622899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万波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，工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业设计，现就职于腾讯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TGideas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2388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299258" y="2867944"/>
            <a:ext cx="9144000" cy="906366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zh-CN" altLang="en-US" sz="4000" dirty="0">
                <a:solidFill>
                  <a:srgbClr val="BB1F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支持率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 ？</a:t>
            </a:r>
          </a:p>
        </p:txBody>
      </p:sp>
    </p:spTree>
    <p:extLst>
      <p:ext uri="{BB962C8B-B14F-4D97-AF65-F5344CB8AC3E}">
        <p14:creationId xmlns:p14="http://schemas.microsoft.com/office/powerpoint/2010/main" val="449605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WebGL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的可行性分析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069215213"/>
              </p:ext>
            </p:extLst>
          </p:nvPr>
        </p:nvGraphicFramePr>
        <p:xfrm>
          <a:off x="141035" y="1750460"/>
          <a:ext cx="4289649" cy="3087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矩形 13"/>
          <p:cNvSpPr/>
          <p:nvPr/>
        </p:nvSpPr>
        <p:spPr>
          <a:xfrm>
            <a:off x="1720871" y="2976064"/>
            <a:ext cx="1204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81.2</a:t>
            </a:r>
            <a:r>
              <a:rPr lang="en-US" altLang="zh-CN" sz="28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6" name="矩形 15"/>
          <p:cNvSpPr/>
          <p:nvPr/>
        </p:nvSpPr>
        <p:spPr>
          <a:xfrm>
            <a:off x="613298" y="4861006"/>
            <a:ext cx="3903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数据来源：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</a:rPr>
              <a:t>Netmarketshare@China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 2017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9" name="图表 18"/>
          <p:cNvGraphicFramePr/>
          <p:nvPr>
            <p:extLst>
              <p:ext uri="{D42A27DB-BD31-4B8C-83A1-F6EECF244321}">
                <p14:modId xmlns:p14="http://schemas.microsoft.com/office/powerpoint/2010/main" val="539925499"/>
              </p:ext>
            </p:extLst>
          </p:nvPr>
        </p:nvGraphicFramePr>
        <p:xfrm>
          <a:off x="4971012" y="1750460"/>
          <a:ext cx="3291839" cy="304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矩形 20"/>
          <p:cNvSpPr/>
          <p:nvPr/>
        </p:nvSpPr>
        <p:spPr>
          <a:xfrm>
            <a:off x="6077189" y="2916246"/>
            <a:ext cx="1204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74.7%</a:t>
            </a:r>
          </a:p>
        </p:txBody>
      </p:sp>
      <p:sp>
        <p:nvSpPr>
          <p:cNvPr id="10" name="矩形 9"/>
          <p:cNvSpPr/>
          <p:nvPr/>
        </p:nvSpPr>
        <p:spPr>
          <a:xfrm>
            <a:off x="4971012" y="4830229"/>
            <a:ext cx="44194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数据来源：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Android Developer &amp;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App Store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496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622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/>
              <a:t>该怎么做呢？</a:t>
            </a:r>
          </a:p>
        </p:txBody>
      </p:sp>
    </p:spTree>
    <p:extLst>
      <p:ext uri="{BB962C8B-B14F-4D97-AF65-F5344CB8AC3E}">
        <p14:creationId xmlns:p14="http://schemas.microsoft.com/office/powerpoint/2010/main" val="1203397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该怎么做呢？</a:t>
            </a:r>
          </a:p>
        </p:txBody>
      </p:sp>
      <p:pic>
        <p:nvPicPr>
          <p:cNvPr id="10" name="teap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5921" y="2094847"/>
            <a:ext cx="3428819" cy="25716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76332" y="49744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hlinkClick r:id="rId5"/>
              </a:rPr>
              <a:t>实例地址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112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该怎么做呢？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2040037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WebGL 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绘图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API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355182"/>
              </p:ext>
            </p:extLst>
          </p:nvPr>
        </p:nvGraphicFramePr>
        <p:xfrm>
          <a:off x="839584" y="2952669"/>
          <a:ext cx="7539645" cy="16166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13215">
                  <a:extLst>
                    <a:ext uri="{9D8B030D-6E8A-4147-A177-3AD203B41FA5}">
                      <a16:colId xmlns:a16="http://schemas.microsoft.com/office/drawing/2014/main" val="3382268959"/>
                    </a:ext>
                  </a:extLst>
                </a:gridCol>
                <a:gridCol w="2513215">
                  <a:extLst>
                    <a:ext uri="{9D8B030D-6E8A-4147-A177-3AD203B41FA5}">
                      <a16:colId xmlns:a16="http://schemas.microsoft.com/office/drawing/2014/main" val="1320006519"/>
                    </a:ext>
                  </a:extLst>
                </a:gridCol>
                <a:gridCol w="2513215">
                  <a:extLst>
                    <a:ext uri="{9D8B030D-6E8A-4147-A177-3AD203B41FA5}">
                      <a16:colId xmlns:a16="http://schemas.microsoft.com/office/drawing/2014/main" val="3679269701"/>
                    </a:ext>
                  </a:extLst>
                </a:gridCol>
              </a:tblGrid>
              <a:tr h="504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gl.POINTS</a:t>
                      </a:r>
                      <a:endParaRPr lang="zh-CN" altLang="en-US" sz="24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gl.LINES</a:t>
                      </a:r>
                      <a:endParaRPr lang="zh-CN" altLang="en-US" sz="24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gl.TRIANGLES</a:t>
                      </a:r>
                      <a:endParaRPr lang="zh-CN" altLang="en-US" sz="24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35757"/>
                  </a:ext>
                </a:extLst>
              </a:tr>
              <a:tr h="1112060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altLang="zh-CN" sz="190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●</a:t>
                      </a:r>
                      <a:endParaRPr lang="zh-CN" altLang="en-US" sz="19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360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╲</a:t>
                      </a:r>
                      <a:endParaRPr lang="zh-CN" altLang="en-US" sz="36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600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△</a:t>
                      </a:r>
                      <a:endParaRPr lang="zh-CN" altLang="en-US" sz="60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194548"/>
                  </a:ext>
                </a:extLst>
              </a:tr>
            </a:tbl>
          </a:graphicData>
        </a:graphic>
      </p:graphicFrame>
      <p:sp>
        <p:nvSpPr>
          <p:cNvPr id="6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7414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该怎么做呢？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491397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似乎感觉无从下手？</a:t>
            </a:r>
          </a:p>
        </p:txBody>
      </p:sp>
      <p:pic>
        <p:nvPicPr>
          <p:cNvPr id="9" name="Picture 2" descr="http://km.oa.com/files/photos/pictures/201703/1488661027_73_w660_h3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4" y="2380450"/>
            <a:ext cx="5721214" cy="311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39" y="2350222"/>
            <a:ext cx="1828800" cy="114300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5508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61261"/>
              </p:ext>
            </p:extLst>
          </p:nvPr>
        </p:nvGraphicFramePr>
        <p:xfrm>
          <a:off x="748146" y="2075707"/>
          <a:ext cx="7697586" cy="3864419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2565862">
                  <a:extLst>
                    <a:ext uri="{9D8B030D-6E8A-4147-A177-3AD203B41FA5}">
                      <a16:colId xmlns:a16="http://schemas.microsoft.com/office/drawing/2014/main" val="3382268959"/>
                    </a:ext>
                  </a:extLst>
                </a:gridCol>
                <a:gridCol w="2565862">
                  <a:extLst>
                    <a:ext uri="{9D8B030D-6E8A-4147-A177-3AD203B41FA5}">
                      <a16:colId xmlns:a16="http://schemas.microsoft.com/office/drawing/2014/main" val="1320006519"/>
                    </a:ext>
                  </a:extLst>
                </a:gridCol>
                <a:gridCol w="2565862">
                  <a:extLst>
                    <a:ext uri="{9D8B030D-6E8A-4147-A177-3AD203B41FA5}">
                      <a16:colId xmlns:a16="http://schemas.microsoft.com/office/drawing/2014/main" val="36792697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 smtClean="0">
                          <a:solidFill>
                            <a:srgbClr val="BB1F1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Three.js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Babylon.js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PlayCanvas</a:t>
                      </a:r>
                      <a:endParaRPr lang="en-US" altLang="zh-CN" sz="24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35757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全面的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开源框架，可以使用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WebGL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Canvas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等多种方式进行渲染。</a:t>
                      </a:r>
                      <a:endParaRPr lang="zh-CN" altLang="en-US" sz="19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微软员工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David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主导开发的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游戏引擎，自带物理引擎，能方便创建光线、波浪纹理 。</a:t>
                      </a:r>
                      <a:endParaRPr lang="en-US" altLang="zh-CN" sz="19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zh-CN" altLang="en-US" sz="19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开源的</a:t>
                      </a: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游戏引擎，拥有很强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hlinkClick r:id="rId2"/>
                        </a:rPr>
                        <a:t>在线编辑器</a:t>
                      </a:r>
                      <a:r>
                        <a:rPr lang="zh-CN" altLang="en-US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，开发者与设计师能协同完成项目。</a:t>
                      </a:r>
                      <a:endParaRPr lang="en-US" altLang="zh-CN" sz="19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zh-CN" altLang="en-US" sz="1900" dirty="0">
                        <a:solidFill>
                          <a:srgbClr val="BB1F1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194548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Watch: 1947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Watch: 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Watch: 217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491327"/>
                  </a:ext>
                </a:extLst>
              </a:tr>
              <a:tr h="6182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Star: 31442</a:t>
                      </a:r>
                      <a:endParaRPr lang="zh-CN" altLang="en-US" sz="19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Star: 4246</a:t>
                      </a:r>
                      <a:endParaRPr lang="zh-CN" altLang="en-US" sz="19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Star: 2496</a:t>
                      </a:r>
                      <a:endParaRPr lang="zh-CN" altLang="en-US" sz="190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91777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该怎么做呢？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84886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从</a:t>
            </a:r>
            <a:r>
              <a:rPr lang="en-US" altLang="zh-CN" sz="32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WebGL</a:t>
            </a:r>
            <a:r>
              <a:rPr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框架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开始。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790346"/>
              </p:ext>
            </p:extLst>
          </p:nvPr>
        </p:nvGraphicFramePr>
        <p:xfrm>
          <a:off x="748146" y="2075706"/>
          <a:ext cx="2568632" cy="3864419"/>
        </p:xfrm>
        <a:graphic>
          <a:graphicData uri="http://schemas.openxmlformats.org/drawingml/2006/table">
            <a:tbl>
              <a:tblPr/>
              <a:tblGrid>
                <a:gridCol w="2568632">
                  <a:extLst>
                    <a:ext uri="{9D8B030D-6E8A-4147-A177-3AD203B41FA5}">
                      <a16:colId xmlns:a16="http://schemas.microsoft.com/office/drawing/2014/main" val="3730513882"/>
                    </a:ext>
                  </a:extLst>
                </a:gridCol>
              </a:tblGrid>
              <a:tr h="3864419">
                <a:tc>
                  <a:txBody>
                    <a:bodyPr/>
                    <a:lstStyle/>
                    <a:p>
                      <a:endParaRPr lang="zh-CN" altLang="en-US" sz="19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C00000"/>
                      </a:solidFill>
                      <a:prstDash val="sysDashDot"/>
                    </a:lnL>
                    <a:lnR w="12700" cmpd="sng">
                      <a:solidFill>
                        <a:srgbClr val="C00000"/>
                      </a:solidFill>
                      <a:prstDash val="sysDashDot"/>
                    </a:lnR>
                    <a:lnT w="12700" cmpd="sng">
                      <a:solidFill>
                        <a:srgbClr val="C00000"/>
                      </a:solidFill>
                      <a:prstDash val="sysDashDot"/>
                    </a:lnT>
                    <a:lnB w="12700" cmpd="sng">
                      <a:solidFill>
                        <a:srgbClr val="C00000"/>
                      </a:solidFill>
                      <a:prstDash val="sysDash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72822"/>
                  </a:ext>
                </a:extLst>
              </a:tr>
            </a:tbl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788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986923" y="2921538"/>
            <a:ext cx="10515600" cy="1810482"/>
          </a:xfrm>
        </p:spPr>
        <p:txBody>
          <a:bodyPr>
            <a:norm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4000" dirty="0" smtClean="0"/>
              <a:t>先了解三维场景概念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zh-CN" altLang="en-US" sz="4000" dirty="0" smtClean="0"/>
              <a:t>及三维软件制作流程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2755638" y="2336763"/>
            <a:ext cx="3305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讲</a:t>
            </a:r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Three.js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之前，</a:t>
            </a:r>
          </a:p>
        </p:txBody>
      </p:sp>
    </p:spTree>
    <p:extLst>
      <p:ext uri="{BB962C8B-B14F-4D97-AF65-F5344CB8AC3E}">
        <p14:creationId xmlns:p14="http://schemas.microsoft.com/office/powerpoint/2010/main" val="3699990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299258" y="2867944"/>
            <a:ext cx="9144000" cy="906366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4000" dirty="0">
                <a:latin typeface="Arial" panose="020B0604020202020204" pitchFamily="34" charset="0"/>
                <a:ea typeface="微软雅黑" panose="020B0503020204020204" pitchFamily="34" charset="-122"/>
              </a:rPr>
              <a:t>三维</a:t>
            </a:r>
            <a:r>
              <a:rPr lang="zh-CN" altLang="en-US" sz="4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场景</a:t>
            </a:r>
            <a:r>
              <a:rPr lang="zh-CN" altLang="en-US" sz="4000" dirty="0">
                <a:latin typeface="Arial" panose="020B0604020202020204" pitchFamily="34" charset="0"/>
                <a:ea typeface="微软雅黑" panose="020B0503020204020204" pitchFamily="34" charset="-122"/>
              </a:rPr>
              <a:t>基本</a:t>
            </a:r>
            <a:r>
              <a:rPr lang="zh-CN" altLang="en-US" sz="4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概念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966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该怎么做呢？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951070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32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三维</a:t>
            </a:r>
            <a:r>
              <a:rPr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场</a:t>
            </a:r>
            <a:r>
              <a:rPr lang="zh-CN" altLang="en-US" sz="32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景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基本概念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81566" y="3984396"/>
            <a:ext cx="1633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相机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Camera</a:t>
            </a: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即观察者视角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15" y="1908780"/>
            <a:ext cx="1843881" cy="18438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73" y="1908780"/>
            <a:ext cx="1837027" cy="1871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079" y="1901925"/>
            <a:ext cx="1864444" cy="1857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498" y="1943053"/>
            <a:ext cx="1823318" cy="183702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45107" y="3984396"/>
            <a:ext cx="1982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场景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Sence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抽象为一个三维空间的容器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28665" y="3984396"/>
            <a:ext cx="20032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灯光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Light</a:t>
            </a: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光线照射到物体上，反射光使我们能够看到物体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8080" y="3984396"/>
            <a:ext cx="1940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材质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Material</a:t>
            </a: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即物体看起来是什么质点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565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3043230"/>
            <a:ext cx="9144000" cy="700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dirty="0" smtClean="0"/>
              <a:t>WebGL != 3D</a:t>
            </a:r>
            <a:endParaRPr lang="zh-CN" altLang="en-US" sz="4000" dirty="0"/>
          </a:p>
        </p:txBody>
      </p:sp>
      <p:sp>
        <p:nvSpPr>
          <p:cNvPr id="6" name="圆角矩形 5"/>
          <p:cNvSpPr/>
          <p:nvPr/>
        </p:nvSpPr>
        <p:spPr>
          <a:xfrm>
            <a:off x="1133227" y="3279749"/>
            <a:ext cx="2112582" cy="6187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Javascript API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99435" y="3279749"/>
            <a:ext cx="2112582" cy="6187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Opengl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35415" y="3358302"/>
            <a:ext cx="1446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</a:p>
        </p:txBody>
      </p:sp>
      <p:sp>
        <p:nvSpPr>
          <p:cNvPr id="9" name="右箭头 8"/>
          <p:cNvSpPr/>
          <p:nvPr/>
        </p:nvSpPr>
        <p:spPr>
          <a:xfrm>
            <a:off x="3423331" y="3456607"/>
            <a:ext cx="241825" cy="265056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6106074" y="3456607"/>
            <a:ext cx="241825" cy="265056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550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0.0958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该怎么做呢？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951070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三维物</a:t>
            </a:r>
            <a:r>
              <a:rPr lang="zh-CN" altLang="en-US" sz="32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体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基本概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念：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93" y="2044797"/>
            <a:ext cx="1731192" cy="1392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97" y="2077870"/>
            <a:ext cx="1692863" cy="1373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872" y="2077683"/>
            <a:ext cx="1743969" cy="13734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329" y="2077683"/>
            <a:ext cx="1724804" cy="13798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8948" y="3686256"/>
            <a:ext cx="19690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几何体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Geometry</a:t>
            </a:r>
          </a:p>
          <a:p>
            <a:pPr algn="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拥有分段，半径（或长宽高）等属性的物体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69197" y="3682471"/>
            <a:ext cx="1837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网格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Mesh</a:t>
            </a:r>
          </a:p>
          <a:p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就是几何体表面，由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Face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构成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02489" y="3675539"/>
            <a:ext cx="186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面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Face</a:t>
            </a: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一个个很小的三角形</a:t>
            </a:r>
          </a:p>
        </p:txBody>
      </p:sp>
      <p:sp>
        <p:nvSpPr>
          <p:cNvPr id="13" name="矩形 12"/>
          <p:cNvSpPr/>
          <p:nvPr/>
        </p:nvSpPr>
        <p:spPr>
          <a:xfrm>
            <a:off x="6823829" y="3689403"/>
            <a:ext cx="1637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顶点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Vertex</a:t>
            </a: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构成三角形的点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5406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299258" y="2867944"/>
            <a:ext cx="9144000" cy="906366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4000" dirty="0">
                <a:latin typeface="Arial" panose="020B0604020202020204" pitchFamily="34" charset="0"/>
                <a:ea typeface="微软雅黑" panose="020B0503020204020204" pitchFamily="34" charset="-122"/>
              </a:rPr>
              <a:t>三维软件中制作流程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080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3dma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9" y="548639"/>
            <a:ext cx="9137351" cy="57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14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该怎么做呢？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57154" y="1864004"/>
            <a:ext cx="9152313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三维软件中制作流程：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43081" y="3058267"/>
            <a:ext cx="1365508" cy="5534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创建场景</a:t>
            </a:r>
          </a:p>
        </p:txBody>
      </p:sp>
      <p:sp>
        <p:nvSpPr>
          <p:cNvPr id="6" name="右箭头 5"/>
          <p:cNvSpPr/>
          <p:nvPr/>
        </p:nvSpPr>
        <p:spPr>
          <a:xfrm>
            <a:off x="2430004" y="3187221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897944" y="3070583"/>
            <a:ext cx="1365508" cy="5411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添加物体</a:t>
            </a:r>
          </a:p>
        </p:txBody>
      </p:sp>
      <p:sp>
        <p:nvSpPr>
          <p:cNvPr id="8" name="右箭头 7"/>
          <p:cNvSpPr/>
          <p:nvPr/>
        </p:nvSpPr>
        <p:spPr>
          <a:xfrm>
            <a:off x="4519003" y="3195271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003717" y="3058267"/>
            <a:ext cx="1365508" cy="5534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赋予材质</a:t>
            </a:r>
          </a:p>
        </p:txBody>
      </p:sp>
      <p:sp>
        <p:nvSpPr>
          <p:cNvPr id="10" name="右箭头 9"/>
          <p:cNvSpPr/>
          <p:nvPr/>
        </p:nvSpPr>
        <p:spPr>
          <a:xfrm>
            <a:off x="6601234" y="3203321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089803" y="3058267"/>
            <a:ext cx="1365508" cy="5534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渲染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966224" y="4056969"/>
            <a:ext cx="1247990" cy="5233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添加灯光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117627" y="4056969"/>
            <a:ext cx="1247990" cy="5233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渲染设置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2563925" y="3702268"/>
            <a:ext cx="0" cy="17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6741622" y="3650206"/>
            <a:ext cx="0" cy="181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9008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该怎么做呢？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259149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Three.js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中的开发流程：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41841" y="3319111"/>
            <a:ext cx="1601445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创建场景</a:t>
            </a:r>
          </a:p>
        </p:txBody>
      </p:sp>
      <p:sp>
        <p:nvSpPr>
          <p:cNvPr id="10" name="右箭头 9"/>
          <p:cNvSpPr/>
          <p:nvPr/>
        </p:nvSpPr>
        <p:spPr>
          <a:xfrm>
            <a:off x="2475059" y="3407093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003524" y="3319111"/>
            <a:ext cx="1583236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配置场景</a:t>
            </a:r>
          </a:p>
        </p:txBody>
      </p:sp>
      <p:sp>
        <p:nvSpPr>
          <p:cNvPr id="12" name="右箭头 11"/>
          <p:cNvSpPr/>
          <p:nvPr/>
        </p:nvSpPr>
        <p:spPr>
          <a:xfrm>
            <a:off x="4904061" y="3407093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482395" y="3319111"/>
            <a:ext cx="1836616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创建模型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材质</a:t>
            </a:r>
          </a:p>
        </p:txBody>
      </p:sp>
      <p:sp>
        <p:nvSpPr>
          <p:cNvPr id="14" name="右箭头 13"/>
          <p:cNvSpPr/>
          <p:nvPr/>
        </p:nvSpPr>
        <p:spPr>
          <a:xfrm>
            <a:off x="7486238" y="3407093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921368" y="3319111"/>
            <a:ext cx="887208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渲染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281" y="3921324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scene = new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Scene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003524" y="2695096"/>
            <a:ext cx="1583236" cy="4298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灯光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3003524" y="2077680"/>
            <a:ext cx="1583236" cy="4298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相机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514508" y="3923953"/>
            <a:ext cx="2781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camera = new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Camera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(..)</a:t>
            </a: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light = new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Light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(..)</a:t>
            </a:r>
          </a:p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scene.add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(camera)</a:t>
            </a:r>
          </a:p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scene.add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(light)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89752" y="3944381"/>
            <a:ext cx="2908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loader = new Loader()</a:t>
            </a:r>
          </a:p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loader.load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(‘..', function(..){</a:t>
            </a: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 mesh = new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Mesh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(..);</a:t>
            </a: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scene.add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(mesh);</a:t>
            </a: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});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182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该怎么做呢？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951070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如何使用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three.js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开发？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6" name="teap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7722" y="1850609"/>
            <a:ext cx="2608526" cy="195639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999122" y="3923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hlinkClick r:id="rId5"/>
              </a:rPr>
              <a:t>实例地址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47277" y="4506163"/>
            <a:ext cx="353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//  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旋转动画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mesh.rotation.y += 0.01;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55" y="1850609"/>
            <a:ext cx="5029589" cy="4526631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3850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622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/>
              <a:t>Three.js</a:t>
            </a:r>
            <a:r>
              <a:rPr lang="zh-CN" altLang="en-US" sz="4000" dirty="0"/>
              <a:t>能做些什么呢？</a:t>
            </a:r>
          </a:p>
        </p:txBody>
      </p:sp>
    </p:spTree>
    <p:extLst>
      <p:ext uri="{BB962C8B-B14F-4D97-AF65-F5344CB8AC3E}">
        <p14:creationId xmlns:p14="http://schemas.microsoft.com/office/powerpoint/2010/main" val="2723528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596487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Three.js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能做些什么呢？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6626" y="1506464"/>
            <a:ext cx="9144000" cy="7217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从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软件导出并解析模型、材质、动画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75294" y="1606972"/>
            <a:ext cx="1144865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Loader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6872" y="2618153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模型（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obj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stl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20135" y="261815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材质（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mtl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805150" y="261815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动画（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fbx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dae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79" y="3177564"/>
            <a:ext cx="2046864" cy="206396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574" y="3177564"/>
            <a:ext cx="2086444" cy="2063969"/>
          </a:xfrm>
          <a:prstGeom prst="rect">
            <a:avLst/>
          </a:prstGeom>
        </p:spPr>
      </p:pic>
      <p:pic>
        <p:nvPicPr>
          <p:cNvPr id="23" name="an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8349" y="3177564"/>
            <a:ext cx="2657275" cy="1992956"/>
          </a:xfrm>
          <a:prstGeom prst="rect">
            <a:avLst/>
          </a:prstGeom>
        </p:spPr>
      </p:pic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994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Three.js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能做些什么呢？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91242"/>
            <a:ext cx="9144000" cy="7217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定义基本几何体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0383" y="2164866"/>
            <a:ext cx="19415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基本几何体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BoxGeometry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CircleGeometry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ConeGeometry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SphereGeometry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60" y="4196187"/>
            <a:ext cx="958939" cy="838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99" y="4196190"/>
            <a:ext cx="908913" cy="838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61" y="5140571"/>
            <a:ext cx="958938" cy="8440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00" y="5140571"/>
            <a:ext cx="906994" cy="85235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31019" y="2164863"/>
            <a:ext cx="20697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变形几何体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LatheGeometry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ShapeGeometry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NURBS Geometry</a:t>
            </a: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1694" y="4196187"/>
            <a:ext cx="902940" cy="8384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1816" y="4196187"/>
            <a:ext cx="829953" cy="8384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1694" y="5140574"/>
            <a:ext cx="902940" cy="8185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1816" y="5140574"/>
            <a:ext cx="829954" cy="8185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946710" y="1304427"/>
            <a:ext cx="1535998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Geometry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599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426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Three.js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能做些什么呢？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962625"/>
            <a:ext cx="9144000" cy="7217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模拟各种材质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42502" y="1112564"/>
            <a:ext cx="1281120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Material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065" y="4023500"/>
            <a:ext cx="1844509" cy="19235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0" y="4023500"/>
            <a:ext cx="2042588" cy="19235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10" y="2117525"/>
            <a:ext cx="2042588" cy="17633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066" y="2117525"/>
            <a:ext cx="1844508" cy="176338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617980" y="2077683"/>
            <a:ext cx="390019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内置材质：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MeshBasicMaterial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MeshLambertMaterial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MeshPhongMaterial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ShaderMaterial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</a:p>
          <a:p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材质参数：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color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颜色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map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漫反射贴图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bumpMap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凹凸贴图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normalMap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 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法线贴图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envMap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环境贴图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emissiveIntensity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自发光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Skinning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蒙皮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–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权重影响顶点位置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</a:p>
          <a:p>
            <a:pPr lvl="0"/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339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目录</a:t>
            </a:r>
          </a:p>
        </p:txBody>
      </p:sp>
      <p:sp>
        <p:nvSpPr>
          <p:cNvPr id="5" name="双括号 4"/>
          <p:cNvSpPr/>
          <p:nvPr/>
        </p:nvSpPr>
        <p:spPr>
          <a:xfrm>
            <a:off x="261153" y="3954020"/>
            <a:ext cx="2398433" cy="1510535"/>
          </a:xfrm>
          <a:prstGeom prst="bracketPai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能实现什么？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时机是否成熟了？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性能如何？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6237" y="333743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能做什么？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85111" y="333743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该怎么做？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08862" y="333743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工作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原理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双括号 10"/>
          <p:cNvSpPr/>
          <p:nvPr/>
        </p:nvSpPr>
        <p:spPr>
          <a:xfrm>
            <a:off x="3318096" y="3954020"/>
            <a:ext cx="2592397" cy="1510537"/>
          </a:xfrm>
          <a:prstGeom prst="bracketPai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什么是三维场景？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有哪些常用框架？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实现流程是怎样的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双括号 12"/>
          <p:cNvSpPr/>
          <p:nvPr/>
        </p:nvSpPr>
        <p:spPr>
          <a:xfrm>
            <a:off x="6569003" y="3954022"/>
            <a:ext cx="2300677" cy="1510535"/>
          </a:xfrm>
          <a:prstGeom prst="bracketPai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WebGL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运行原理；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Three.js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做了什么？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685111" y="1974101"/>
            <a:ext cx="1657204" cy="6119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WebGL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左大括号 7"/>
          <p:cNvSpPr/>
          <p:nvPr/>
        </p:nvSpPr>
        <p:spPr>
          <a:xfrm rot="5400000">
            <a:off x="4373081" y="-185236"/>
            <a:ext cx="407324" cy="62939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15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Three.js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能做些什么呢？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981847"/>
            <a:ext cx="10668000" cy="7217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提供了各种类型的灯光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09265" y="1111863"/>
            <a:ext cx="853119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Light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75529" y="2107791"/>
            <a:ext cx="390019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灯光类型：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PointLight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点光源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SpotLight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聚光灯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DirectionalLight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直射光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AmientLight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环境光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/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2" y="2187156"/>
            <a:ext cx="2065612" cy="1955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1" y="2191680"/>
            <a:ext cx="2024648" cy="19508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78" y="4325974"/>
            <a:ext cx="2065612" cy="18464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291" y="4330089"/>
            <a:ext cx="2039816" cy="1842305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310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Three.js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能做些什么呢？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981847"/>
            <a:ext cx="10668000" cy="7217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易用的粒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子系统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55853" y="1111864"/>
            <a:ext cx="1040670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Points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images2015.cnblogs.com/blog/111077/201705/111077-20170517191246228-13591270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1" y="2544311"/>
            <a:ext cx="7665952" cy="275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99612" y="5879904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  <a:hlinkClick r:id="rId3"/>
              </a:rPr>
              <a:t>基于</a:t>
            </a:r>
            <a:r>
              <a:rPr lang="en-US" altLang="zh-CN" dirty="0" smtClean="0">
                <a:latin typeface="Arial" panose="020B0604020202020204" pitchFamily="34" charset="0"/>
                <a:hlinkClick r:id="rId3"/>
              </a:rPr>
              <a:t>CPU&amp;GPU</a:t>
            </a:r>
            <a:r>
              <a:rPr lang="zh-CN" altLang="en-US" dirty="0" smtClean="0">
                <a:latin typeface="Arial" panose="020B0604020202020204" pitchFamily="34" charset="0"/>
                <a:hlinkClick r:id="rId3"/>
              </a:rPr>
              <a:t>粒子效果详解</a:t>
            </a:r>
            <a:r>
              <a:rPr lang="en-US" altLang="zh-CN" dirty="0" smtClean="0">
                <a:latin typeface="Arial" panose="020B0604020202020204" pitchFamily="34" charset="0"/>
                <a:hlinkClick r:id="rId3"/>
              </a:rPr>
              <a:t>&gt;&gt;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801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Three.js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能做些什么呢？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99894"/>
            <a:ext cx="9144000" cy="7217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轻松实现</a:t>
            </a:r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WebVR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58881" y="1329910"/>
            <a:ext cx="1392561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VREffect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images2015.cnblogs.com/blog/111077/201608/111077-20160812101429093-11512883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0" y="2193178"/>
            <a:ext cx="4545547" cy="22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32" y="4702568"/>
            <a:ext cx="5383875" cy="542912"/>
          </a:xfrm>
          <a:prstGeom prst="rect">
            <a:avLst/>
          </a:prstGeom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99860" y="5944676"/>
            <a:ext cx="332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  <a:hlinkClick r:id="rId4"/>
              </a:rPr>
              <a:t>龙之谷手游</a:t>
            </a:r>
            <a:r>
              <a:rPr lang="en-US" altLang="zh-CN" dirty="0" err="1" smtClean="0">
                <a:latin typeface="Arial" panose="020B0604020202020204" pitchFamily="34" charset="0"/>
                <a:hlinkClick r:id="rId4"/>
              </a:rPr>
              <a:t>WebVR</a:t>
            </a:r>
            <a:r>
              <a:rPr lang="zh-CN" altLang="en-US" dirty="0" smtClean="0">
                <a:latin typeface="Arial" panose="020B0604020202020204" pitchFamily="34" charset="0"/>
                <a:hlinkClick r:id="rId4"/>
              </a:rPr>
              <a:t>技术分享</a:t>
            </a:r>
            <a:r>
              <a:rPr lang="en-US" altLang="zh-CN" dirty="0" smtClean="0">
                <a:latin typeface="Arial" panose="020B0604020202020204" pitchFamily="34" charset="0"/>
                <a:hlinkClick r:id="rId4"/>
              </a:rPr>
              <a:t>&gt;&gt;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40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Three.js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能做些什么呢？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981847"/>
            <a:ext cx="10668000" cy="7217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丰富的动画类型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82932" y="1111863"/>
            <a:ext cx="1555234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Animation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8923" y="2297473"/>
            <a:ext cx="27494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、基于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Mesh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的动画：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位置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position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角度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rotation</a:t>
            </a: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缩放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scale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8923" y="4636579"/>
            <a:ext cx="28491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、基于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Vertex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的动画：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修改顶点位置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粒子动画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Points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166182" y="2297477"/>
            <a:ext cx="28841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、由软件导出的动画：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骨骼蒙皮动画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变形</a:t>
            </a: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动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画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73736" y="2297477"/>
            <a:ext cx="22910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*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、着色器动画：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顶点着色器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片元着色器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66181" y="4636576"/>
            <a:ext cx="30075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、基于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Material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的动画：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透明度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贴图</a:t>
            </a:r>
            <a:r>
              <a:rPr lang="en-US" altLang="zh-CN" sz="2000" dirty="0" err="1">
                <a:latin typeface="Arial" panose="020B0604020202020204" pitchFamily="34" charset="0"/>
                <a:ea typeface="微软雅黑" panose="020B0503020204020204" pitchFamily="34" charset="-122"/>
              </a:rPr>
              <a:t>uv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882" indent="-342882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颜色值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5533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1177276"/>
            <a:ext cx="9144000" cy="648997"/>
          </a:xfrm>
          <a:prstGeom prst="rect">
            <a:avLst/>
          </a:prstGeom>
          <a:noFill/>
        </p:spPr>
        <p:txBody>
          <a:bodyPr wrap="square" lIns="108000" tIns="108000" rIns="108000" bIns="108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16580" y="2552837"/>
            <a:ext cx="11977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Geometry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0596" y="2552837"/>
            <a:ext cx="90281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Loader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00596" y="2552837"/>
            <a:ext cx="100540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Material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2873" y="2552837"/>
            <a:ext cx="68480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Light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49352" y="2552837"/>
            <a:ext cx="121058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Animation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0596" y="3033703"/>
            <a:ext cx="83869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Scene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10592" y="3033703"/>
            <a:ext cx="1005403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Camera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59523" y="3033703"/>
            <a:ext cx="1924566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</a:rPr>
              <a:t>WebGLRenderer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29518" y="2552837"/>
            <a:ext cx="7489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Mesh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0596" y="4267432"/>
            <a:ext cx="122341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</a:rPr>
              <a:t>Raycaster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78431" y="4267432"/>
            <a:ext cx="80021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Curve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89578" y="4267432"/>
            <a:ext cx="979755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Helpers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54287" y="4267432"/>
            <a:ext cx="18091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</a:rPr>
              <a:t>BufferGeometry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27617" y="3033703"/>
            <a:ext cx="94134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Texture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0596" y="5623327"/>
            <a:ext cx="1146468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Object3D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978431" y="5623327"/>
            <a:ext cx="838756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Vector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57007" y="5623327"/>
            <a:ext cx="813043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Matrix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54287" y="5623327"/>
            <a:ext cx="697627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Face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203" y="208349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8203" y="37880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不常用：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8202" y="517396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基类或单元：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37377" y="4176179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</a:rPr>
              <a:t>……</a:t>
            </a:r>
            <a:endParaRPr lang="zh-CN" altLang="en-US" sz="3000" dirty="0"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4892" y="552561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</a:rPr>
              <a:t>……</a:t>
            </a:r>
            <a:endParaRPr lang="zh-CN" altLang="en-US" sz="3000" dirty="0">
              <a:latin typeface="Arial" panose="020B0604020202020204" pitchFamily="34" charset="0"/>
            </a:endParaRP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0" y="0"/>
            <a:ext cx="9144000" cy="605683"/>
          </a:xfrm>
          <a:prstGeom prst="rect">
            <a:avLst/>
          </a:prstGeo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Three.js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能做些什么呢？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76860" y="3033703"/>
            <a:ext cx="109100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VREffect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691616" y="2552837"/>
            <a:ext cx="825867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</a:rPr>
              <a:t>Points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954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2017-03-19_0131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1109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50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/>
        </p:nvSpPr>
        <p:spPr>
          <a:xfrm>
            <a:off x="2284960" y="3205037"/>
            <a:ext cx="7886700" cy="14552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发现还是有很多东西无法做出来？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无从下手？</a:t>
            </a: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2"/>
          <p:cNvSpPr txBox="1">
            <a:spLocks/>
          </p:cNvSpPr>
          <p:nvPr/>
        </p:nvSpPr>
        <p:spPr>
          <a:xfrm>
            <a:off x="2126851" y="3675742"/>
            <a:ext cx="7886700" cy="7236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</a:rPr>
              <a:t>      ……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17535" y="1957649"/>
            <a:ext cx="6254865" cy="710552"/>
          </a:xfrm>
          <a:prstGeom prst="rect">
            <a:avLst/>
          </a:prstGeom>
          <a:noFill/>
        </p:spPr>
        <p:txBody>
          <a:bodyPr wrap="square" lIns="567000" tIns="108000" rIns="108000" bIns="108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很多问题无法解决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57503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549811" y="283841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CN" sz="5400" dirty="0"/>
              <a:t>WebGL</a:t>
            </a:r>
            <a:r>
              <a:rPr lang="zh-CN" altLang="en-US" sz="5400" dirty="0"/>
              <a:t>的工作原理</a:t>
            </a:r>
            <a:endParaRPr lang="en-US" altLang="zh-CN" sz="5400" dirty="0"/>
          </a:p>
        </p:txBody>
      </p:sp>
    </p:spTree>
    <p:extLst>
      <p:ext uri="{BB962C8B-B14F-4D97-AF65-F5344CB8AC3E}">
        <p14:creationId xmlns:p14="http://schemas.microsoft.com/office/powerpoint/2010/main" val="1156667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WebGL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的工作原理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48570" y="1875141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WebGL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的工作流程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3" y="3157073"/>
            <a:ext cx="1178790" cy="12078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32" y="3159326"/>
            <a:ext cx="1120924" cy="12057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017" y="3157076"/>
            <a:ext cx="1063865" cy="12350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187" y="3121763"/>
            <a:ext cx="1187795" cy="130438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1959" y="45371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顶点坐标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76237" y="4537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图元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150582" y="4537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片元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835527" y="3827173"/>
            <a:ext cx="14557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790592" y="338171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、图元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装配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523430" y="3827173"/>
            <a:ext cx="12635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515303" y="3381719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、光栅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化</a:t>
            </a: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7104614" y="3827173"/>
            <a:ext cx="3768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1338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25" grpId="0"/>
      <p:bldP spid="2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WebGL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的工作原理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804194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步、</a:t>
            </a:r>
            <a:r>
              <a:rPr lang="zh-CN" altLang="en-US" sz="32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图元装配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详解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80" y="3017137"/>
            <a:ext cx="1279135" cy="13106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619" y="3080732"/>
            <a:ext cx="1216343" cy="13083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4247" y="4397251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顶点坐标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889814" y="44585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图元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620982" y="3748579"/>
            <a:ext cx="19477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667815" y="3303125"/>
            <a:ext cx="18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传入顶点着色器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3731819" y="3232572"/>
            <a:ext cx="2245034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顶点着色器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双括号 30"/>
          <p:cNvSpPr/>
          <p:nvPr/>
        </p:nvSpPr>
        <p:spPr>
          <a:xfrm>
            <a:off x="3670986" y="3804204"/>
            <a:ext cx="2396928" cy="481907"/>
          </a:xfrm>
          <a:prstGeom prst="bracketPai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gl_Position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=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position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6190215" y="3748579"/>
            <a:ext cx="12635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234480" y="3303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图元装配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7225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647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dirty="0"/>
              <a:t>WebGL</a:t>
            </a:r>
            <a:r>
              <a:rPr lang="zh-CN" altLang="en-US" sz="5400" dirty="0"/>
              <a:t>能做什么？</a:t>
            </a:r>
          </a:p>
        </p:txBody>
      </p:sp>
    </p:spTree>
    <p:extLst>
      <p:ext uri="{BB962C8B-B14F-4D97-AF65-F5344CB8AC3E}">
        <p14:creationId xmlns:p14="http://schemas.microsoft.com/office/powerpoint/2010/main" val="1321677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85230" y="3723437"/>
            <a:ext cx="752630" cy="752630"/>
          </a:xfrm>
          <a:prstGeom prst="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WebGL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的工作原理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447578" y="1544175"/>
            <a:ext cx="9144000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步、</a:t>
            </a:r>
            <a:r>
              <a:rPr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图元装配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执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行步骤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46" y="3431611"/>
            <a:ext cx="1279135" cy="13106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282" y="3402671"/>
            <a:ext cx="1216343" cy="13083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34857" y="48117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顶点坐标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63519" y="4811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图元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704858" y="4101711"/>
            <a:ext cx="10053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664798" y="36562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传入顶点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3758389" y="2750050"/>
            <a:ext cx="1391512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顶点着色器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6363041" y="4101711"/>
            <a:ext cx="1064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19373" y="36562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图元装配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256" y="4326402"/>
            <a:ext cx="84392" cy="7446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746510" y="3723437"/>
            <a:ext cx="752630" cy="752630"/>
          </a:xfrm>
          <a:prstGeom prst="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871" y="4308692"/>
            <a:ext cx="575878" cy="8383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597737" y="3723437"/>
            <a:ext cx="752630" cy="752630"/>
          </a:xfrm>
          <a:prstGeom prst="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221" y="3824630"/>
            <a:ext cx="560496" cy="54998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465990" y="3723437"/>
            <a:ext cx="752630" cy="752630"/>
          </a:xfrm>
          <a:prstGeom prst="rect">
            <a:avLst/>
          </a:prstGeom>
          <a:noFill/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445" y="3783566"/>
            <a:ext cx="528981" cy="617692"/>
          </a:xfrm>
          <a:prstGeom prst="rect">
            <a:avLst/>
          </a:prstGeom>
        </p:spPr>
      </p:pic>
      <p:cxnSp>
        <p:nvCxnSpPr>
          <p:cNvPr id="36" name="直接箭头连接符 35"/>
          <p:cNvCxnSpPr/>
          <p:nvPr/>
        </p:nvCxnSpPr>
        <p:spPr>
          <a:xfrm flipH="1">
            <a:off x="3271381" y="3263894"/>
            <a:ext cx="440997" cy="3584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241097" y="3294968"/>
            <a:ext cx="601208" cy="3152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4124422" y="3341313"/>
            <a:ext cx="33664" cy="281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4761630" y="3340326"/>
            <a:ext cx="83597" cy="269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双括号 48"/>
          <p:cNvSpPr/>
          <p:nvPr/>
        </p:nvSpPr>
        <p:spPr>
          <a:xfrm>
            <a:off x="2868043" y="4748961"/>
            <a:ext cx="3350578" cy="481907"/>
          </a:xfrm>
          <a:prstGeom prst="bracketPai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gl_Position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= position *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matrix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;  </a:t>
            </a: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2015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WebGL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的工作原理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2176726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步、</a:t>
            </a:r>
            <a:r>
              <a:rPr lang="zh-CN" altLang="en-US" sz="32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光</a:t>
            </a:r>
            <a:r>
              <a:rPr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栅</a:t>
            </a:r>
            <a:r>
              <a:rPr lang="zh-CN" altLang="en-US" sz="32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化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详解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57" y="3242453"/>
            <a:ext cx="1216343" cy="13083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758" y="3240203"/>
            <a:ext cx="1154428" cy="134019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03263" y="46203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图元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541325" y="46203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片元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5888692" y="3910300"/>
            <a:ext cx="12635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98866" y="34648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光栅化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266707" y="3371564"/>
            <a:ext cx="2423719" cy="47151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57000">
                <a:schemeClr val="accent4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片元着色器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双括号 23"/>
          <p:cNvSpPr/>
          <p:nvPr/>
        </p:nvSpPr>
        <p:spPr>
          <a:xfrm>
            <a:off x="3266707" y="3943551"/>
            <a:ext cx="2423719" cy="481907"/>
          </a:xfrm>
          <a:prstGeom prst="bracketPai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gl_FragColor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=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color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; 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1807191" y="3910300"/>
            <a:ext cx="12635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850271" y="34648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生成片元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112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WebGL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的工作原理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694357" y="4081088"/>
            <a:ext cx="12391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742422" y="36356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传入顶点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H="1">
            <a:off x="3548974" y="3305320"/>
            <a:ext cx="257803" cy="3792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281908" y="3305320"/>
            <a:ext cx="319146" cy="3448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4240189" y="3321507"/>
            <a:ext cx="28760" cy="353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4883126" y="3329746"/>
            <a:ext cx="69245" cy="342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双括号 48"/>
          <p:cNvSpPr/>
          <p:nvPr/>
        </p:nvSpPr>
        <p:spPr>
          <a:xfrm>
            <a:off x="3153075" y="4781547"/>
            <a:ext cx="3082638" cy="481907"/>
          </a:xfrm>
          <a:prstGeom prst="bracketPai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gl_FragColor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= color *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light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; 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873163" y="2715000"/>
            <a:ext cx="1375344" cy="47151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57000">
                <a:schemeClr val="accent4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片元着色器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40" y="3462189"/>
            <a:ext cx="1216343" cy="130839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923" y="3459939"/>
            <a:ext cx="1154428" cy="1340199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702845" y="48400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图元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844488" y="48400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片元</a:t>
            </a: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339247" y="4130036"/>
            <a:ext cx="10948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6438296" y="36841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光栅化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466" y="3821109"/>
            <a:ext cx="742951" cy="5905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646" y="3796663"/>
            <a:ext cx="657225" cy="6667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468" y="3868176"/>
            <a:ext cx="695325" cy="561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125" y="3840551"/>
            <a:ext cx="753587" cy="578975"/>
          </a:xfrm>
          <a:prstGeom prst="rect">
            <a:avLst/>
          </a:prstGeom>
        </p:spPr>
      </p:pic>
      <p:sp>
        <p:nvSpPr>
          <p:cNvPr id="25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495544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步、</a:t>
            </a:r>
            <a:r>
              <a:rPr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光栅</a:t>
            </a:r>
            <a:r>
              <a:rPr lang="zh-CN" altLang="en-US" sz="32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化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执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行步骤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150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WebGL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的工作原理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951070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</a:rPr>
              <a:t>WebGL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的完整工作流程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235" y="2538221"/>
            <a:ext cx="728342" cy="7834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248" y="4926305"/>
            <a:ext cx="700710" cy="8134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562" y="4918319"/>
            <a:ext cx="779952" cy="856512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4847630" y="3388071"/>
            <a:ext cx="1211553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图元装配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855158" y="1653293"/>
            <a:ext cx="1237991" cy="4715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顶点数据</a:t>
            </a:r>
          </a:p>
        </p:txBody>
      </p:sp>
      <p:sp>
        <p:nvSpPr>
          <p:cNvPr id="31" name="右箭头 30"/>
          <p:cNvSpPr/>
          <p:nvPr/>
        </p:nvSpPr>
        <p:spPr>
          <a:xfrm rot="5400000">
            <a:off x="1331348" y="2306673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2692909" y="3388071"/>
            <a:ext cx="1426805" cy="47151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顶点着色器</a:t>
            </a:r>
          </a:p>
        </p:txBody>
      </p:sp>
      <p:sp>
        <p:nvSpPr>
          <p:cNvPr id="33" name="右箭头 32"/>
          <p:cNvSpPr/>
          <p:nvPr/>
        </p:nvSpPr>
        <p:spPr>
          <a:xfrm>
            <a:off x="4360499" y="3451329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6959500" y="5200020"/>
            <a:ext cx="988485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光栅化</a:t>
            </a:r>
          </a:p>
        </p:txBody>
      </p:sp>
      <p:sp>
        <p:nvSpPr>
          <p:cNvPr id="35" name="右箭头 34"/>
          <p:cNvSpPr/>
          <p:nvPr/>
        </p:nvSpPr>
        <p:spPr>
          <a:xfrm>
            <a:off x="6239622" y="3496812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718384" y="3400294"/>
            <a:ext cx="1426805" cy="47151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片元着色器</a:t>
            </a:r>
          </a:p>
        </p:txBody>
      </p:sp>
      <p:sp>
        <p:nvSpPr>
          <p:cNvPr id="38" name="右箭头 37"/>
          <p:cNvSpPr/>
          <p:nvPr/>
        </p:nvSpPr>
        <p:spPr>
          <a:xfrm rot="10800000">
            <a:off x="6421277" y="5283222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242217" y="5195239"/>
            <a:ext cx="961268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缓存区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999042" y="2783756"/>
            <a:ext cx="918511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缓存区</a:t>
            </a:r>
          </a:p>
        </p:txBody>
      </p:sp>
      <p:sp>
        <p:nvSpPr>
          <p:cNvPr id="41" name="右箭头 40"/>
          <p:cNvSpPr/>
          <p:nvPr/>
        </p:nvSpPr>
        <p:spPr>
          <a:xfrm>
            <a:off x="2234759" y="3505400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右中括号 44"/>
          <p:cNvSpPr/>
          <p:nvPr/>
        </p:nvSpPr>
        <p:spPr>
          <a:xfrm>
            <a:off x="2021158" y="3059833"/>
            <a:ext cx="65520" cy="1283612"/>
          </a:xfrm>
          <a:prstGeom prst="rightBracke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999039" y="4129731"/>
            <a:ext cx="917244" cy="4715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矩阵</a:t>
            </a:r>
          </a:p>
        </p:txBody>
      </p:sp>
      <p:sp>
        <p:nvSpPr>
          <p:cNvPr id="47" name="右箭头 46"/>
          <p:cNvSpPr/>
          <p:nvPr/>
        </p:nvSpPr>
        <p:spPr>
          <a:xfrm rot="16200000" flipH="1">
            <a:off x="7291956" y="4603967"/>
            <a:ext cx="279659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42940" y="336733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attribute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99043" y="4670447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uniform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871808" y="39639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坐标转换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718382" y="39761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材质、灯光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32226" y="5669286"/>
            <a:ext cx="2642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注：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黄色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CPU (Javascript)</a:t>
            </a: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绿色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GPU (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opengl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es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703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549811" y="283841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CN" sz="5400" dirty="0">
                <a:latin typeface="微软雅黑" panose="020B0503020204020204" pitchFamily="34" charset="-122"/>
              </a:rPr>
              <a:t>Three.js</a:t>
            </a:r>
            <a:r>
              <a:rPr lang="zh-CN" altLang="en-US" sz="5400" dirty="0">
                <a:latin typeface="微软雅黑" panose="020B0503020204020204" pitchFamily="34" charset="-122"/>
              </a:rPr>
              <a:t>究竟做了什么？</a:t>
            </a:r>
          </a:p>
        </p:txBody>
      </p:sp>
    </p:spTree>
    <p:extLst>
      <p:ext uri="{BB962C8B-B14F-4D97-AF65-F5344CB8AC3E}">
        <p14:creationId xmlns:p14="http://schemas.microsoft.com/office/powerpoint/2010/main" val="4236830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Three.js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究竟做了什么？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4254675" y="3870874"/>
            <a:ext cx="1144223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图元装配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21772" y="3100045"/>
            <a:ext cx="1237991" cy="4715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模型数据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2297977" y="3870874"/>
            <a:ext cx="1419349" cy="47151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顶点着色器</a:t>
            </a:r>
          </a:p>
        </p:txBody>
      </p:sp>
      <p:sp>
        <p:nvSpPr>
          <p:cNvPr id="26" name="右箭头 25"/>
          <p:cNvSpPr/>
          <p:nvPr/>
        </p:nvSpPr>
        <p:spPr>
          <a:xfrm>
            <a:off x="3825785" y="3934132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965089" y="3870874"/>
            <a:ext cx="916450" cy="4715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光栅化</a:t>
            </a:r>
          </a:p>
        </p:txBody>
      </p:sp>
      <p:sp>
        <p:nvSpPr>
          <p:cNvPr id="29" name="右箭头 28"/>
          <p:cNvSpPr/>
          <p:nvPr/>
        </p:nvSpPr>
        <p:spPr>
          <a:xfrm>
            <a:off x="5507905" y="3953139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968591" y="3870874"/>
            <a:ext cx="1426805" cy="47151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片元着色器</a:t>
            </a:r>
          </a:p>
        </p:txBody>
      </p:sp>
      <p:sp>
        <p:nvSpPr>
          <p:cNvPr id="34" name="右箭头 33"/>
          <p:cNvSpPr/>
          <p:nvPr/>
        </p:nvSpPr>
        <p:spPr>
          <a:xfrm>
            <a:off x="1869087" y="3988203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右中括号 35"/>
          <p:cNvSpPr/>
          <p:nvPr/>
        </p:nvSpPr>
        <p:spPr>
          <a:xfrm>
            <a:off x="1655485" y="3361306"/>
            <a:ext cx="78283" cy="1533653"/>
          </a:xfrm>
          <a:prstGeom prst="rightBracke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633367" y="4681245"/>
            <a:ext cx="917244" cy="4715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矩阵</a:t>
            </a:r>
          </a:p>
        </p:txBody>
      </p:sp>
      <p:sp>
        <p:nvSpPr>
          <p:cNvPr id="38" name="右箭头 37"/>
          <p:cNvSpPr/>
          <p:nvPr/>
        </p:nvSpPr>
        <p:spPr>
          <a:xfrm>
            <a:off x="7499632" y="3953139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2700" y="3528252"/>
            <a:ext cx="16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Vertex, Index, 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UV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, Normal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49637" y="51716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移动、旋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转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-140980" y="1421563"/>
            <a:ext cx="9160622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Three.js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做了什么？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右箭头 47"/>
          <p:cNvSpPr/>
          <p:nvPr/>
        </p:nvSpPr>
        <p:spPr>
          <a:xfrm rot="5400000">
            <a:off x="6529054" y="3361502"/>
            <a:ext cx="320431" cy="2955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右中括号 48"/>
          <p:cNvSpPr/>
          <p:nvPr/>
        </p:nvSpPr>
        <p:spPr>
          <a:xfrm rot="5400000">
            <a:off x="6693664" y="2349047"/>
            <a:ext cx="78283" cy="1533653"/>
          </a:xfrm>
          <a:prstGeom prst="rightBracke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5507357" y="2411170"/>
            <a:ext cx="917244" cy="4715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材质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6715225" y="2411170"/>
            <a:ext cx="826753" cy="4715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灯光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470313" y="246226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989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9" grpId="0" animBg="1"/>
      <p:bldP spid="30" grpId="0" animBg="1"/>
      <p:bldP spid="34" grpId="0" animBg="1"/>
      <p:bldP spid="36" grpId="0" animBg="1"/>
      <p:bldP spid="37" grpId="0" animBg="1"/>
      <p:bldP spid="39" grpId="0"/>
      <p:bldP spid="40" grpId="0"/>
      <p:bldP spid="48" grpId="0" animBg="1"/>
      <p:bldP spid="49" grpId="0" animBg="1"/>
      <p:bldP spid="50" grpId="0" animBg="1"/>
      <p:bldP spid="51" grpId="0" animBg="1"/>
      <p:bldP spid="5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Three.js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究竟做了什么？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0" y="1495990"/>
            <a:ext cx="9144000" cy="783255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Three.js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处理流程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双括号 33"/>
          <p:cNvSpPr/>
          <p:nvPr/>
        </p:nvSpPr>
        <p:spPr>
          <a:xfrm>
            <a:off x="455404" y="2612578"/>
            <a:ext cx="2302640" cy="481906"/>
          </a:xfrm>
          <a:prstGeom prst="bracketPai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</a:rPr>
              <a:t>顶点数据、模型矩阵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49802" y="52816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</a:rPr>
              <a:t>生成像素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910840" y="2622968"/>
            <a:ext cx="1168062" cy="4715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Mesh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5168735" y="3016363"/>
            <a:ext cx="1514005" cy="4715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顶点着色器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910840" y="3503184"/>
            <a:ext cx="1168062" cy="471516"/>
          </a:xfrm>
          <a:prstGeom prst="round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Material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168735" y="4726170"/>
            <a:ext cx="1514005" cy="471516"/>
          </a:xfrm>
          <a:prstGeom prst="roundRect">
            <a:avLst/>
          </a:prstGeom>
          <a:pattFill prst="pct90">
            <a:fgClr>
              <a:srgbClr val="7030A0"/>
            </a:fgClr>
            <a:bgClr>
              <a:schemeClr val="bg1"/>
            </a:bgClr>
          </a:patt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片元着色器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7" name="燕尾形 46"/>
          <p:cNvSpPr/>
          <p:nvPr/>
        </p:nvSpPr>
        <p:spPr>
          <a:xfrm>
            <a:off x="7045548" y="3855938"/>
            <a:ext cx="335902" cy="312538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8" name="燕尾形 47"/>
          <p:cNvSpPr/>
          <p:nvPr/>
        </p:nvSpPr>
        <p:spPr>
          <a:xfrm rot="5400000">
            <a:off x="5814839" y="3950441"/>
            <a:ext cx="335902" cy="312538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421620" y="2581414"/>
            <a:ext cx="113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Arial" panose="020B0604020202020204" pitchFamily="34" charset="0"/>
              </a:rPr>
              <a:t>生成形状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2910840" y="4383400"/>
            <a:ext cx="1168062" cy="4715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Camera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2910840" y="5263616"/>
            <a:ext cx="1168062" cy="471516"/>
          </a:xfrm>
          <a:prstGeom prst="round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Light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2" name="双括号 51"/>
          <p:cNvSpPr/>
          <p:nvPr/>
        </p:nvSpPr>
        <p:spPr>
          <a:xfrm>
            <a:off x="455404" y="3508317"/>
            <a:ext cx="2302640" cy="481906"/>
          </a:xfrm>
          <a:prstGeom prst="bracketPai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</a:rPr>
              <a:t>漫反射、凹凸贴图等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" name="双括号 52"/>
          <p:cNvSpPr/>
          <p:nvPr/>
        </p:nvSpPr>
        <p:spPr>
          <a:xfrm>
            <a:off x="455404" y="4385395"/>
            <a:ext cx="2302640" cy="481906"/>
          </a:xfrm>
          <a:prstGeom prst="bracketPai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</a:rPr>
              <a:t>视</a:t>
            </a:r>
            <a:r>
              <a:rPr lang="zh-CN" altLang="en-US" dirty="0" smtClean="0">
                <a:latin typeface="Arial" panose="020B0604020202020204" pitchFamily="34" charset="0"/>
              </a:rPr>
              <a:t>图矩阵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4" name="双括号 53"/>
          <p:cNvSpPr/>
          <p:nvPr/>
        </p:nvSpPr>
        <p:spPr>
          <a:xfrm>
            <a:off x="455404" y="5262472"/>
            <a:ext cx="2302640" cy="481906"/>
          </a:xfrm>
          <a:prstGeom prst="bracketPai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</a:rPr>
              <a:t>环境光、聚光灯等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4121178" y="3256384"/>
            <a:ext cx="989359" cy="363894"/>
          </a:xfrm>
          <a:custGeom>
            <a:avLst/>
            <a:gdLst>
              <a:gd name="connsiteX0" fmla="*/ 0 w 1073020"/>
              <a:gd name="connsiteY0" fmla="*/ 363894 h 363894"/>
              <a:gd name="connsiteX1" fmla="*/ 494522 w 1073020"/>
              <a:gd name="connsiteY1" fmla="*/ 130628 h 363894"/>
              <a:gd name="connsiteX2" fmla="*/ 1073020 w 1073020"/>
              <a:gd name="connsiteY2" fmla="*/ 0 h 36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3020" h="363894">
                <a:moveTo>
                  <a:pt x="0" y="363894"/>
                </a:moveTo>
                <a:cubicBezTo>
                  <a:pt x="157842" y="277585"/>
                  <a:pt x="315685" y="191277"/>
                  <a:pt x="494522" y="130628"/>
                </a:cubicBezTo>
                <a:cubicBezTo>
                  <a:pt x="673359" y="69979"/>
                  <a:pt x="873189" y="34989"/>
                  <a:pt x="1073020" y="0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4121177" y="3834882"/>
            <a:ext cx="989360" cy="1147665"/>
          </a:xfrm>
          <a:custGeom>
            <a:avLst/>
            <a:gdLst>
              <a:gd name="connsiteX0" fmla="*/ 0 w 1063690"/>
              <a:gd name="connsiteY0" fmla="*/ 0 h 1147665"/>
              <a:gd name="connsiteX1" fmla="*/ 475862 w 1063690"/>
              <a:gd name="connsiteY1" fmla="*/ 923730 h 1147665"/>
              <a:gd name="connsiteX2" fmla="*/ 1063690 w 1063690"/>
              <a:gd name="connsiteY2" fmla="*/ 1147665 h 114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690" h="1147665">
                <a:moveTo>
                  <a:pt x="0" y="0"/>
                </a:moveTo>
                <a:cubicBezTo>
                  <a:pt x="149290" y="366226"/>
                  <a:pt x="298580" y="732453"/>
                  <a:pt x="475862" y="923730"/>
                </a:cubicBezTo>
                <a:cubicBezTo>
                  <a:pt x="653144" y="1115007"/>
                  <a:pt x="858417" y="1131336"/>
                  <a:pt x="1063690" y="1147665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57" name="曲线连接符 56"/>
          <p:cNvCxnSpPr/>
          <p:nvPr/>
        </p:nvCxnSpPr>
        <p:spPr>
          <a:xfrm>
            <a:off x="4121177" y="2696547"/>
            <a:ext cx="961367" cy="397937"/>
          </a:xfrm>
          <a:prstGeom prst="curved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50" idx="3"/>
          </p:cNvCxnSpPr>
          <p:nvPr/>
        </p:nvCxnSpPr>
        <p:spPr>
          <a:xfrm flipV="1">
            <a:off x="4078902" y="3487880"/>
            <a:ext cx="1003642" cy="1131278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曲线连接符 58"/>
          <p:cNvCxnSpPr/>
          <p:nvPr/>
        </p:nvCxnSpPr>
        <p:spPr>
          <a:xfrm>
            <a:off x="4121177" y="3760237"/>
            <a:ext cx="989360" cy="965933"/>
          </a:xfrm>
          <a:prstGeom prst="curved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/>
          <p:nvPr/>
        </p:nvCxnSpPr>
        <p:spPr>
          <a:xfrm flipV="1">
            <a:off x="4137100" y="5094514"/>
            <a:ext cx="1003642" cy="429208"/>
          </a:xfrm>
          <a:prstGeom prst="curved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696" y="3448435"/>
            <a:ext cx="1238112" cy="1183658"/>
          </a:xfrm>
          <a:prstGeom prst="rect">
            <a:avLst/>
          </a:prstGeom>
        </p:spPr>
      </p:pic>
      <p:sp>
        <p:nvSpPr>
          <p:cNvPr id="62" name="任意多边形 61"/>
          <p:cNvSpPr/>
          <p:nvPr/>
        </p:nvSpPr>
        <p:spPr>
          <a:xfrm>
            <a:off x="6752925" y="3990223"/>
            <a:ext cx="389958" cy="981518"/>
          </a:xfrm>
          <a:custGeom>
            <a:avLst/>
            <a:gdLst>
              <a:gd name="connsiteX0" fmla="*/ 0 w 727787"/>
              <a:gd name="connsiteY0" fmla="*/ 890602 h 945110"/>
              <a:gd name="connsiteX1" fmla="*/ 233265 w 727787"/>
              <a:gd name="connsiteY1" fmla="*/ 862610 h 945110"/>
              <a:gd name="connsiteX2" fmla="*/ 335902 w 727787"/>
              <a:gd name="connsiteY2" fmla="*/ 106830 h 945110"/>
              <a:gd name="connsiteX3" fmla="*/ 727787 w 727787"/>
              <a:gd name="connsiteY3" fmla="*/ 22855 h 94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787" h="945110">
                <a:moveTo>
                  <a:pt x="0" y="890602"/>
                </a:moveTo>
                <a:cubicBezTo>
                  <a:pt x="88640" y="941920"/>
                  <a:pt x="177281" y="993238"/>
                  <a:pt x="233265" y="862610"/>
                </a:cubicBezTo>
                <a:cubicBezTo>
                  <a:pt x="289249" y="731982"/>
                  <a:pt x="253482" y="246789"/>
                  <a:pt x="335902" y="106830"/>
                </a:cubicBezTo>
                <a:cubicBezTo>
                  <a:pt x="418322" y="-33129"/>
                  <a:pt x="573054" y="-5137"/>
                  <a:pt x="727787" y="22855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H="1">
            <a:off x="5975870" y="3657230"/>
            <a:ext cx="13839" cy="347357"/>
          </a:xfrm>
          <a:prstGeom prst="line">
            <a:avLst/>
          </a:prstGeom>
          <a:ln w="28575">
            <a:solidFill>
              <a:srgbClr val="BB1F1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147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1119"/>
            <a:ext cx="91440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96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849550" y="1362403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我们需要储备哪些知识？</a:t>
            </a:r>
            <a:endParaRPr lang="zh-CN" altLang="en-US" sz="3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768" y="2391925"/>
            <a:ext cx="7069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、了解常用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   </a:t>
            </a:r>
            <a:r>
              <a:rPr lang="en-US" altLang="zh-CN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3dsMax </a:t>
            </a:r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C4D / Maya / </a:t>
            </a:r>
            <a:r>
              <a:rPr lang="en-US" altLang="zh-CN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Blender</a:t>
            </a:r>
            <a:endParaRPr lang="en-US" altLang="zh-CN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2768" y="2955805"/>
            <a:ext cx="399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、学习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hree.js   </a:t>
            </a:r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2768" y="4047329"/>
            <a:ext cx="501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、学习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WebGL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2767" y="4603589"/>
            <a:ext cx="720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ES  </a:t>
            </a:r>
            <a:r>
              <a:rPr lang="en-US" altLang="zh-CN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shaderFrog</a:t>
            </a:r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shaderToy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2767" y="5152368"/>
            <a:ext cx="4065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、线性代数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2767" y="3466345"/>
            <a:ext cx="737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、三方类库 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ween.js </a:t>
            </a:r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Cannon.js 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370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" y="1470589"/>
            <a:ext cx="9144001" cy="1325563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latin typeface="微软雅黑" panose="020B0503020204020204" pitchFamily="34" charset="-122"/>
              </a:rPr>
              <a:t>回顾</a:t>
            </a:r>
            <a:endParaRPr lang="zh-CN" altLang="en-US" sz="3600" dirty="0">
              <a:latin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36910" y="2796152"/>
            <a:ext cx="395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Three.js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  <a:endParaRPr lang="en-US" altLang="zh-CN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6910" y="3360032"/>
            <a:ext cx="4268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、知道了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Three.js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能做些什么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6910" y="4474227"/>
            <a:ext cx="501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、了解了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Three.js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做了什么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36909" y="3908357"/>
            <a:ext cx="737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、了解了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WebGL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大致工作原理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996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9931" y="2597342"/>
            <a:ext cx="6152591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/>
              <a:t>可交互的产品</a:t>
            </a:r>
            <a:r>
              <a:rPr lang="zh-CN" altLang="en-US" sz="4000" dirty="0"/>
              <a:t>展示 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1029100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0" y="920293"/>
            <a:ext cx="9144000" cy="844810"/>
          </a:xfrm>
          <a:prstGeom prst="rect">
            <a:avLst/>
          </a:prstGeom>
          <a:noFill/>
        </p:spPr>
        <p:txBody>
          <a:bodyPr wrap="square" lIns="144000" tIns="144000" rIns="144000" bIns="144000" numCol="1" rtlCol="0" anchor="ctr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sz="3600" dirty="0">
                <a:latin typeface="Arial" panose="020B0604020202020204" pitchFamily="34" charset="0"/>
                <a:ea typeface="微软雅黑" panose="020B0503020204020204" pitchFamily="34" charset="-122"/>
              </a:rPr>
              <a:t>webGL &amp; three.js</a:t>
            </a:r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</a:rPr>
              <a:t>工作原理深入介绍</a:t>
            </a:r>
            <a:endParaRPr lang="en-US" altLang="zh-CN" sz="3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82" y="2227623"/>
            <a:ext cx="3404436" cy="33917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01368" y="5619403"/>
            <a:ext cx="3697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http://www.cnblogs.com/wanbo/</a:t>
            </a:r>
          </a:p>
        </p:txBody>
      </p:sp>
    </p:spTree>
    <p:extLst>
      <p:ext uri="{BB962C8B-B14F-4D97-AF65-F5344CB8AC3E}">
        <p14:creationId xmlns:p14="http://schemas.microsoft.com/office/powerpoint/2010/main" val="4285708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647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谢</a:t>
            </a:r>
            <a:r>
              <a:rPr lang="zh-CN" altLang="en-US" sz="5400" dirty="0" smtClean="0"/>
              <a:t>谢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656191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360show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27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3923" y="2605654"/>
            <a:ext cx="6368724" cy="1509145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/>
              <a:t>逼真的三维场景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76574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e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35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756000" tIns="144000" rIns="144000" bIns="144000" numCol="1" rtlCol="0" anchor="ctr">
        <a:spAutoFit/>
      </a:bodyPr>
      <a:lstStyle>
        <a:defPPr>
          <a:defRPr sz="3200" dirty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10406</TotalTime>
  <Words>1902</Words>
  <Application>Microsoft Office PowerPoint</Application>
  <PresentationFormat>全屏显示(4:3)</PresentationFormat>
  <Paragraphs>393</Paragraphs>
  <Slides>61</Slides>
  <Notes>0</Notes>
  <HiddenSlides>0</HiddenSlides>
  <MMClips>10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6" baseType="lpstr">
      <vt:lpstr>等线</vt:lpstr>
      <vt:lpstr>微软雅黑</vt:lpstr>
      <vt:lpstr>Arial</vt:lpstr>
      <vt:lpstr>Calibri</vt:lpstr>
      <vt:lpstr>Office 主题​​</vt:lpstr>
      <vt:lpstr>WebGL-开启新的篇章</vt:lpstr>
      <vt:lpstr>PowerPoint 演示文稿</vt:lpstr>
      <vt:lpstr>PowerPoint 演示文稿</vt:lpstr>
      <vt:lpstr>目录</vt:lpstr>
      <vt:lpstr>WebGL能做什么？</vt:lpstr>
      <vt:lpstr>可交互的产品展示 </vt:lpstr>
      <vt:lpstr>PowerPoint 演示文稿</vt:lpstr>
      <vt:lpstr>逼真的三维场景</vt:lpstr>
      <vt:lpstr>PowerPoint 演示文稿</vt:lpstr>
      <vt:lpstr>沉浸式网站体验</vt:lpstr>
      <vt:lpstr>PowerPoint 演示文稿</vt:lpstr>
      <vt:lpstr>WebGL能做什么？</vt:lpstr>
      <vt:lpstr>时机是否成熟了？</vt:lpstr>
      <vt:lpstr>PowerPoint 演示文稿</vt:lpstr>
      <vt:lpstr>PowerPoint 演示文稿</vt:lpstr>
      <vt:lpstr>WebGL的可行性分析</vt:lpstr>
      <vt:lpstr>PowerPoint 演示文稿</vt:lpstr>
      <vt:lpstr>WebGL的可行性分析</vt:lpstr>
      <vt:lpstr>WebGL的可行性分析</vt:lpstr>
      <vt:lpstr>PowerPoint 演示文稿</vt:lpstr>
      <vt:lpstr>WebGL的可行性分析</vt:lpstr>
      <vt:lpstr>该怎么做呢？</vt:lpstr>
      <vt:lpstr>该怎么做呢？</vt:lpstr>
      <vt:lpstr>该怎么做呢？</vt:lpstr>
      <vt:lpstr>该怎么做呢？</vt:lpstr>
      <vt:lpstr>该怎么做呢？</vt:lpstr>
      <vt:lpstr>先了解三维场景概念 及三维软件制作流程</vt:lpstr>
      <vt:lpstr>PowerPoint 演示文稿</vt:lpstr>
      <vt:lpstr>该怎么做呢？</vt:lpstr>
      <vt:lpstr>该怎么做呢？</vt:lpstr>
      <vt:lpstr>PowerPoint 演示文稿</vt:lpstr>
      <vt:lpstr>PowerPoint 演示文稿</vt:lpstr>
      <vt:lpstr>该怎么做呢？</vt:lpstr>
      <vt:lpstr>该怎么做呢？</vt:lpstr>
      <vt:lpstr>该怎么做呢？</vt:lpstr>
      <vt:lpstr>Three.js能做些什么呢？</vt:lpstr>
      <vt:lpstr>Three.js能做些什么呢？</vt:lpstr>
      <vt:lpstr>Three.js能做些什么呢？</vt:lpstr>
      <vt:lpstr>Three.js能做些什么呢？</vt:lpstr>
      <vt:lpstr>Three.js能做些什么呢？</vt:lpstr>
      <vt:lpstr>Three.js能做些什么呢？</vt:lpstr>
      <vt:lpstr>Three.js能做些什么呢？</vt:lpstr>
      <vt:lpstr>Three.js能做些什么呢？</vt:lpstr>
      <vt:lpstr>PowerPoint 演示文稿</vt:lpstr>
      <vt:lpstr>PowerPoint 演示文稿</vt:lpstr>
      <vt:lpstr>PowerPoint 演示文稿</vt:lpstr>
      <vt:lpstr>WebGL的工作原理</vt:lpstr>
      <vt:lpstr>WebGL的工作原理</vt:lpstr>
      <vt:lpstr>WebGL的工作原理</vt:lpstr>
      <vt:lpstr>WebGL的工作原理</vt:lpstr>
      <vt:lpstr>WebGL的工作原理</vt:lpstr>
      <vt:lpstr>WebGL的工作原理</vt:lpstr>
      <vt:lpstr>WebGL的工作原理</vt:lpstr>
      <vt:lpstr>Three.js究竟做了什么？</vt:lpstr>
      <vt:lpstr>Three.js究竟做了什么？</vt:lpstr>
      <vt:lpstr>Three.js究竟做了什么？</vt:lpstr>
      <vt:lpstr>PowerPoint 演示文稿</vt:lpstr>
      <vt:lpstr>PowerPoint 演示文稿</vt:lpstr>
      <vt:lpstr>回顾</vt:lpstr>
      <vt:lpstr>PowerPoint 演示文稿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WebGL-开启新的篇章</dc:title>
  <dc:creator>brucewan</dc:creator>
  <cp:lastModifiedBy>Windows 用户</cp:lastModifiedBy>
  <cp:revision>118</cp:revision>
  <dcterms:created xsi:type="dcterms:W3CDTF">2017-05-29T10:18:02Z</dcterms:created>
  <dcterms:modified xsi:type="dcterms:W3CDTF">2017-06-21T02:24:10Z</dcterms:modified>
</cp:coreProperties>
</file>